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9"/>
  </p:notesMasterIdLst>
  <p:sldIdLst>
    <p:sldId id="256" r:id="rId2"/>
    <p:sldId id="259" r:id="rId3"/>
    <p:sldId id="1232" r:id="rId4"/>
    <p:sldId id="1233" r:id="rId5"/>
    <p:sldId id="290" r:id="rId6"/>
    <p:sldId id="326" r:id="rId7"/>
    <p:sldId id="340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291" autoAdjust="0"/>
  </p:normalViewPr>
  <p:slideViewPr>
    <p:cSldViewPr snapToGrid="0">
      <p:cViewPr varScale="1">
        <p:scale>
          <a:sx n="78" d="100"/>
          <a:sy n="78" d="100"/>
        </p:scale>
        <p:origin x="45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EDCAE01-1689-48AD-B35A-0F08F4096F37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77ACF86-B11C-4C50-BE14-0E809EA84846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FF02157-5F9F-4A66-B281-55075486591F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4" name="Slide Image Placeholder 3">
            <a:extLst>
              <a:ext uri="{FF2B5EF4-FFF2-40B4-BE49-F238E27FC236}">
                <a16:creationId xmlns:a16="http://schemas.microsoft.com/office/drawing/2014/main" id="{9B2BA892-94EC-43EC-9973-913F4B25D5F8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>
            <a:extLst>
              <a:ext uri="{FF2B5EF4-FFF2-40B4-BE49-F238E27FC236}">
                <a16:creationId xmlns:a16="http://schemas.microsoft.com/office/drawing/2014/main" id="{6FB2C14D-485C-4A5A-B03D-00025BCA610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95B9B3C-B429-4A27-AF04-9D312A259633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211A9B8-1238-47A8-A579-47D001B8751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03EA5A-00B6-42D7-9D71-84A8FB55104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12520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2646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79418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14609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3550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68706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2797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19869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0610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267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3801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F317FF-CDED-4CE0-AC10-9F336B829346}" type="datetimeFigureOut">
              <a:rPr lang="en-US" smtClean="0"/>
              <a:t>1/17/2023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62BC2B-ADEB-48E0-BB97-86AF165896B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17623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905161-ACFE-473F-B752-4385E78467D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Heuristics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F95A1C1-175A-46AD-B941-54B3481E45A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Lab Section 10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75532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D5B86D-E54C-4001-9ED6-8BD7C26DA4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16388"/>
            <a:ext cx="10515600" cy="1325563"/>
          </a:xfrm>
        </p:spPr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Today’s Lab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8056FF-A7FD-4A9C-B120-0E29A63180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431235"/>
            <a:ext cx="10515600" cy="5168348"/>
          </a:xfrm>
        </p:spPr>
        <p:txBody>
          <a:bodyPr>
            <a:normAutofit/>
          </a:bodyPr>
          <a:lstStyle/>
          <a:p>
            <a:r>
              <a:rPr lang="en-US" b="0" i="0" dirty="0">
                <a:effectLst/>
                <a:latin typeface="Calibri (Body)"/>
              </a:rPr>
              <a:t>We will explore:</a:t>
            </a:r>
          </a:p>
          <a:p>
            <a:r>
              <a:rPr lang="en-US" dirty="0">
                <a:latin typeface="Calibri (Body)"/>
              </a:rPr>
              <a:t>No assignment today</a:t>
            </a:r>
          </a:p>
          <a:p>
            <a:r>
              <a:rPr lang="en-US" dirty="0">
                <a:latin typeface="Calibri (Body)"/>
              </a:rPr>
              <a:t>Project related announcements</a:t>
            </a:r>
          </a:p>
          <a:p>
            <a:r>
              <a:rPr lang="en-US" dirty="0">
                <a:latin typeface="Calibri (Body)"/>
              </a:rPr>
              <a:t>Remaining labs announcements</a:t>
            </a:r>
          </a:p>
          <a:p>
            <a:r>
              <a:rPr lang="en-US" b="0" i="0" dirty="0">
                <a:effectLst/>
                <a:latin typeface="Calibri (Body)"/>
              </a:rPr>
              <a:t>in-lab competition with</a:t>
            </a:r>
            <a:r>
              <a:rPr lang="en-US" dirty="0">
                <a:latin typeface="Calibri (Body)"/>
              </a:rPr>
              <a:t>in student </a:t>
            </a:r>
            <a:r>
              <a:rPr lang="en-US" b="0" i="0" dirty="0">
                <a:effectLst/>
                <a:latin typeface="Calibri (Body)"/>
              </a:rPr>
              <a:t>bots</a:t>
            </a:r>
          </a:p>
          <a:p>
            <a:pPr marL="457200" lvl="1" indent="0">
              <a:buNone/>
            </a:pPr>
            <a:endParaRPr lang="en-US" b="0" i="0" dirty="0">
              <a:effectLst/>
              <a:latin typeface="Calibri (Body)"/>
            </a:endParaRPr>
          </a:p>
        </p:txBody>
      </p:sp>
    </p:spTree>
    <p:extLst>
      <p:ext uri="{BB962C8B-B14F-4D97-AF65-F5344CB8AC3E}">
        <p14:creationId xmlns:p14="http://schemas.microsoft.com/office/powerpoint/2010/main" val="20255963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D5B86D-E54C-4001-9ED6-8BD7C26DA4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16388"/>
            <a:ext cx="10515600" cy="1325563"/>
          </a:xfrm>
        </p:spPr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Project related announcements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8056FF-A7FD-4A9C-B120-0E29A63180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67265" y="1334530"/>
            <a:ext cx="10686535" cy="5265053"/>
          </a:xfrm>
        </p:spPr>
        <p:txBody>
          <a:bodyPr>
            <a:normAutofit/>
          </a:bodyPr>
          <a:lstStyle/>
          <a:p>
            <a:r>
              <a:rPr lang="en-US" dirty="0">
                <a:latin typeface="Calibri (Body)"/>
              </a:rPr>
              <a:t>Folder for project code submission is created on </a:t>
            </a:r>
            <a:r>
              <a:rPr lang="en-US" dirty="0" err="1">
                <a:latin typeface="Calibri (Body)"/>
              </a:rPr>
              <a:t>BrightSpace</a:t>
            </a:r>
            <a:r>
              <a:rPr lang="en-US" dirty="0">
                <a:latin typeface="Calibri (Body)"/>
              </a:rPr>
              <a:t>.</a:t>
            </a:r>
          </a:p>
          <a:p>
            <a:r>
              <a:rPr lang="en-US" i="0" dirty="0">
                <a:effectLst/>
                <a:latin typeface="Calibri (Body)"/>
              </a:rPr>
              <a:t>Just submit your client file, having your strategy, by no later than the </a:t>
            </a:r>
            <a:r>
              <a:rPr lang="en-US" i="0" dirty="0">
                <a:solidFill>
                  <a:srgbClr val="FF0000"/>
                </a:solidFill>
                <a:effectLst/>
                <a:latin typeface="Calibri (Body)"/>
              </a:rPr>
              <a:t>evening of Thursday, 19 January.</a:t>
            </a:r>
          </a:p>
          <a:p>
            <a:pPr marL="514350" indent="-514350">
              <a:buFont typeface="+mj-lt"/>
              <a:buAutoNum type="arabicPeriod"/>
            </a:pPr>
            <a:r>
              <a:rPr lang="en-US" b="0" i="0" dirty="0">
                <a:effectLst/>
                <a:latin typeface="Calibri (Body)"/>
              </a:rPr>
              <a:t>Kindly Only submit the client file and make sure that it is working </a:t>
            </a:r>
            <a:r>
              <a:rPr lang="en-US" dirty="0">
                <a:latin typeface="Calibri (Body)"/>
              </a:rPr>
              <a:t>with serverzmq_bot_version.py. </a:t>
            </a:r>
          </a:p>
          <a:p>
            <a:pPr lvl="1"/>
            <a:r>
              <a:rPr lang="en-US" dirty="0">
                <a:latin typeface="Calibri (Body)"/>
              </a:rPr>
              <a:t>serverzmq_bot_version.py is available on </a:t>
            </a:r>
            <a:r>
              <a:rPr lang="en-US" dirty="0" err="1">
                <a:latin typeface="Calibri (Body)"/>
              </a:rPr>
              <a:t>brightspace</a:t>
            </a:r>
            <a:r>
              <a:rPr lang="en-US" dirty="0">
                <a:latin typeface="Calibri (Body)"/>
              </a:rPr>
              <a:t>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>
                <a:latin typeface="Calibri (Body)"/>
              </a:rPr>
              <a:t>Make </a:t>
            </a:r>
            <a:r>
              <a:rPr lang="en-US" b="0" i="0" dirty="0">
                <a:effectLst/>
                <a:latin typeface="Calibri (Body)"/>
              </a:rPr>
              <a:t>sure to name your submission file (client file) properly.</a:t>
            </a:r>
          </a:p>
          <a:p>
            <a:pPr lvl="1"/>
            <a:r>
              <a:rPr lang="en-US" dirty="0">
                <a:latin typeface="Calibri (Body)"/>
              </a:rPr>
              <a:t>Name should follow this convention</a:t>
            </a:r>
          </a:p>
          <a:p>
            <a:pPr lvl="2"/>
            <a:r>
              <a:rPr lang="en-US" dirty="0">
                <a:latin typeface="Calibri (Body)"/>
              </a:rPr>
              <a:t>“first partner name” + ‘_’ + “second partner name” + ‘_client.py’</a:t>
            </a:r>
          </a:p>
          <a:p>
            <a:pPr lvl="2"/>
            <a:r>
              <a:rPr lang="en-US" dirty="0">
                <a:latin typeface="Calibri (Body)"/>
              </a:rPr>
              <a:t>All letters should be lowercase</a:t>
            </a:r>
          </a:p>
          <a:p>
            <a:pPr lvl="2"/>
            <a:r>
              <a:rPr lang="en-US" dirty="0">
                <a:latin typeface="Calibri (Body)"/>
              </a:rPr>
              <a:t>So if john and James submit a file, its name should be john_james_client.py</a:t>
            </a:r>
            <a:endParaRPr lang="en-US" b="0" i="0" dirty="0">
              <a:effectLst/>
              <a:latin typeface="Calibri (Body)"/>
            </a:endParaRPr>
          </a:p>
          <a:p>
            <a:pPr marL="971550" lvl="1" indent="-514350">
              <a:buFont typeface="+mj-lt"/>
              <a:buAutoNum type="arabicPeriod"/>
            </a:pPr>
            <a:endParaRPr lang="en-US" b="0" i="0" dirty="0">
              <a:effectLst/>
              <a:latin typeface="Calibri (Body)"/>
            </a:endParaRPr>
          </a:p>
          <a:p>
            <a:pPr marL="971550" lvl="1" indent="-514350">
              <a:buFont typeface="+mj-lt"/>
              <a:buAutoNum type="arabicPeriod"/>
            </a:pPr>
            <a:endParaRPr lang="en-US" b="0" i="0" dirty="0">
              <a:effectLst/>
              <a:latin typeface="Calibri (Body)"/>
            </a:endParaRPr>
          </a:p>
          <a:p>
            <a:pPr marL="457200" lvl="1" indent="0">
              <a:buNone/>
            </a:pPr>
            <a:endParaRPr lang="en-US" b="0" i="0" dirty="0">
              <a:effectLst/>
              <a:latin typeface="Calibri (Body)"/>
            </a:endParaRPr>
          </a:p>
        </p:txBody>
      </p:sp>
    </p:spTree>
    <p:extLst>
      <p:ext uri="{BB962C8B-B14F-4D97-AF65-F5344CB8AC3E}">
        <p14:creationId xmlns:p14="http://schemas.microsoft.com/office/powerpoint/2010/main" val="29272579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D5B86D-E54C-4001-9ED6-8BD7C26DA4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16388"/>
            <a:ext cx="10515600" cy="1325563"/>
          </a:xfrm>
        </p:spPr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Project related announcements – contd.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8056FF-A7FD-4A9C-B120-0E29A63180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67265" y="1334530"/>
            <a:ext cx="10686535" cy="5265053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b="0" i="0" dirty="0">
                <a:effectLst/>
                <a:latin typeface="Calibri (Body)"/>
              </a:rPr>
              <a:t>3. Make sure to only return integer type from the </a:t>
            </a:r>
            <a:r>
              <a:rPr lang="en-US" b="0" i="0" dirty="0" err="1">
                <a:effectLst/>
                <a:latin typeface="Calibri (Body)"/>
              </a:rPr>
              <a:t>determinebid</a:t>
            </a:r>
            <a:r>
              <a:rPr lang="en-US" b="0" i="0" dirty="0">
                <a:effectLst/>
                <a:latin typeface="Calibri (Body)"/>
              </a:rPr>
              <a:t> function.</a:t>
            </a:r>
          </a:p>
          <a:p>
            <a:pPr lvl="1"/>
            <a:r>
              <a:rPr lang="en-US" dirty="0">
                <a:latin typeface="Calibri (Body)"/>
              </a:rPr>
              <a:t>If your determined bid is float, convert it to int and then return from the function.</a:t>
            </a:r>
          </a:p>
          <a:p>
            <a:pPr lvl="1"/>
            <a:r>
              <a:rPr lang="en-US" dirty="0">
                <a:latin typeface="Calibri (Body)"/>
              </a:rPr>
              <a:t>If your bid is None or you don’t want to bid in a specific round, you should return 0 as the bid amount from the function.</a:t>
            </a:r>
          </a:p>
          <a:p>
            <a:pPr marL="0" indent="0">
              <a:buNone/>
            </a:pPr>
            <a:r>
              <a:rPr lang="en-US" dirty="0">
                <a:latin typeface="Calibri (Body)"/>
              </a:rPr>
              <a:t>4. You will present your solution (on Friday) so please be sure that both you and your partner know this well. The professor will be asking you detailed questions.</a:t>
            </a:r>
          </a:p>
          <a:p>
            <a:pPr lvl="1"/>
            <a:r>
              <a:rPr lang="en-US" b="0" i="0" dirty="0">
                <a:effectLst/>
                <a:latin typeface="Calibri (Body)"/>
              </a:rPr>
              <a:t>For Programming novice students, work with your partners to understand the code and also give them feedback/improve their bidding strategy. If you need help, let me know.</a:t>
            </a:r>
          </a:p>
          <a:p>
            <a:pPr lvl="1"/>
            <a:r>
              <a:rPr lang="en-US" b="0" i="0" dirty="0">
                <a:effectLst/>
                <a:latin typeface="Calibri (Body)"/>
              </a:rPr>
              <a:t>You can also involve me in </a:t>
            </a:r>
            <a:r>
              <a:rPr lang="en-US" dirty="0">
                <a:latin typeface="Calibri (Body)"/>
              </a:rPr>
              <a:t>discussing, understanding or implementing anything related to programming.</a:t>
            </a:r>
          </a:p>
          <a:p>
            <a:pPr marL="0" indent="0">
              <a:buNone/>
            </a:pPr>
            <a:r>
              <a:rPr lang="en-US" dirty="0">
                <a:latin typeface="Calibri (Body)"/>
              </a:rPr>
              <a:t>5. You will be evaluated against </a:t>
            </a:r>
            <a:r>
              <a:rPr lang="en-US" dirty="0"/>
              <a:t>multiple intelligent players as well as a few random ones. So be prepared and Good Luck.</a:t>
            </a:r>
            <a:endParaRPr lang="en-US" dirty="0">
              <a:latin typeface="Calibri (Body)"/>
            </a:endParaRPr>
          </a:p>
          <a:p>
            <a:endParaRPr lang="en-US" b="0" i="0" dirty="0">
              <a:effectLst/>
              <a:latin typeface="Calibri (Body)"/>
            </a:endParaRPr>
          </a:p>
          <a:p>
            <a:pPr marL="971550" lvl="1" indent="-514350">
              <a:buFont typeface="+mj-lt"/>
              <a:buAutoNum type="arabicPeriod"/>
            </a:pPr>
            <a:endParaRPr lang="en-US" b="0" i="0" dirty="0">
              <a:effectLst/>
              <a:latin typeface="Calibri (Body)"/>
            </a:endParaRPr>
          </a:p>
          <a:p>
            <a:pPr marL="971550" lvl="1" indent="-514350">
              <a:buFont typeface="+mj-lt"/>
              <a:buAutoNum type="arabicPeriod"/>
            </a:pPr>
            <a:endParaRPr lang="en-US" b="0" i="0" dirty="0">
              <a:effectLst/>
              <a:latin typeface="Calibri (Body)"/>
            </a:endParaRPr>
          </a:p>
          <a:p>
            <a:pPr marL="457200" lvl="1" indent="0">
              <a:buNone/>
            </a:pPr>
            <a:endParaRPr lang="en-US" b="0" i="0" dirty="0">
              <a:effectLst/>
              <a:latin typeface="Calibri (Body)"/>
            </a:endParaRPr>
          </a:p>
        </p:txBody>
      </p:sp>
    </p:spTree>
    <p:extLst>
      <p:ext uri="{BB962C8B-B14F-4D97-AF65-F5344CB8AC3E}">
        <p14:creationId xmlns:p14="http://schemas.microsoft.com/office/powerpoint/2010/main" val="29916914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D5B86D-E54C-4001-9ED6-8BD7C26DA4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accent1"/>
                </a:solidFill>
                <a:latin typeface="Google Sans"/>
              </a:rPr>
              <a:t>Remaining labs announcements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8056FF-A7FD-4A9C-B120-0E29A63180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90242"/>
            <a:ext cx="10515600" cy="4462205"/>
          </a:xfrm>
        </p:spPr>
        <p:txBody>
          <a:bodyPr>
            <a:normAutofit/>
          </a:bodyPr>
          <a:lstStyle/>
          <a:p>
            <a:endParaRPr lang="en-US" sz="2400" b="0" i="0" dirty="0">
              <a:effectLst/>
              <a:latin typeface="Calibri (Body)"/>
            </a:endParaRPr>
          </a:p>
          <a:p>
            <a:r>
              <a:rPr lang="en-US" sz="2400" dirty="0">
                <a:latin typeface="Calibri (Body)"/>
              </a:rPr>
              <a:t>In the remaining labs:</a:t>
            </a:r>
          </a:p>
          <a:p>
            <a:r>
              <a:rPr lang="en-US" sz="2400" dirty="0">
                <a:latin typeface="Calibri (Body)"/>
              </a:rPr>
              <a:t>Firstly, We will mainly be hosting competitions within multiple intelligent and random bots, so do join to evaluate your current strategy against real competition.</a:t>
            </a:r>
          </a:p>
          <a:p>
            <a:r>
              <a:rPr lang="en-US" sz="2400" dirty="0">
                <a:latin typeface="Calibri (Body)"/>
              </a:rPr>
              <a:t>Secondly, you can use the labs to take help in exploring/discussing/understanding anything related to programming from the past lab sessions or anything related to better-equipping your auction winning strategy.</a:t>
            </a:r>
          </a:p>
          <a:p>
            <a:pPr marL="457200" lvl="1" indent="0">
              <a:buNone/>
            </a:pPr>
            <a:endParaRPr lang="en-US" sz="2000" b="0" i="0" dirty="0">
              <a:effectLst/>
              <a:latin typeface="Calibri (Body)"/>
            </a:endParaRPr>
          </a:p>
          <a:p>
            <a:pPr marL="457200" lvl="1" indent="0">
              <a:buNone/>
            </a:pPr>
            <a:endParaRPr lang="en-US" dirty="0">
              <a:solidFill>
                <a:srgbClr val="0E101A"/>
              </a:solidFill>
              <a:latin typeface="Arial" panose="020B0604020202020204" pitchFamily="34" charset="0"/>
            </a:endParaRPr>
          </a:p>
          <a:p>
            <a:pPr marL="0" indent="0">
              <a:buNone/>
            </a:pPr>
            <a:endParaRPr lang="en-US" sz="2200" dirty="0">
              <a:solidFill>
                <a:srgbClr val="0E101A"/>
              </a:solidFill>
              <a:latin typeface="Arial" panose="020B0604020202020204" pitchFamily="34" charset="0"/>
            </a:endParaRPr>
          </a:p>
          <a:p>
            <a:endParaRPr lang="en-US" dirty="0">
              <a:solidFill>
                <a:srgbClr val="0E101A"/>
              </a:solidFill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714833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D5B86D-E54C-4001-9ED6-8BD7C26DA4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67871" y="141007"/>
            <a:ext cx="10515600" cy="728569"/>
          </a:xfrm>
        </p:spPr>
        <p:txBody>
          <a:bodyPr/>
          <a:lstStyle/>
          <a:p>
            <a:r>
              <a:rPr lang="en-US" b="0" i="0" dirty="0">
                <a:solidFill>
                  <a:schemeClr val="accent1"/>
                </a:solidFill>
                <a:effectLst/>
                <a:latin typeface="Google Sans"/>
              </a:rPr>
              <a:t>In-lab bot battle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8056FF-A7FD-4A9C-B120-0E29A63180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67871" y="869576"/>
            <a:ext cx="10515600" cy="5847417"/>
          </a:xfrm>
        </p:spPr>
        <p:txBody>
          <a:bodyPr>
            <a:normAutofit/>
          </a:bodyPr>
          <a:lstStyle/>
          <a:p>
            <a:r>
              <a:rPr lang="en-US" sz="2400" b="0" i="0" dirty="0">
                <a:effectLst/>
                <a:latin typeface="Calibri (Body)"/>
              </a:rPr>
              <a:t>Let’s start the bot battle.</a:t>
            </a:r>
            <a:endParaRPr lang="en-US" dirty="0">
              <a:latin typeface="Calibri (Body)"/>
            </a:endParaRPr>
          </a:p>
          <a:p>
            <a:r>
              <a:rPr lang="en-US" dirty="0">
                <a:latin typeface="Arial" panose="020B0604020202020204" pitchFamily="34" charset="0"/>
              </a:rPr>
              <a:t>If you want to join:</a:t>
            </a:r>
          </a:p>
          <a:p>
            <a:pPr lvl="1"/>
            <a:r>
              <a:rPr lang="en-US" dirty="0">
                <a:latin typeface="Arial" panose="020B0604020202020204" pitchFamily="34" charset="0"/>
              </a:rPr>
              <a:t>In your client:</a:t>
            </a:r>
          </a:p>
          <a:p>
            <a:pPr lvl="1"/>
            <a:r>
              <a:rPr lang="en-US" dirty="0">
                <a:latin typeface="Arial" panose="020B0604020202020204" pitchFamily="34" charset="0"/>
              </a:rPr>
              <a:t>replace the following line of code:</a:t>
            </a:r>
          </a:p>
          <a:p>
            <a:pPr lvl="2"/>
            <a:r>
              <a:rPr lang="en-US" dirty="0">
                <a:latin typeface="Arial" panose="020B0604020202020204" pitchFamily="34" charset="0"/>
              </a:rPr>
              <a:t>port = "50018"</a:t>
            </a:r>
          </a:p>
          <a:p>
            <a:pPr lvl="2"/>
            <a:r>
              <a:rPr lang="en-US" dirty="0">
                <a:latin typeface="Arial" panose="020B0604020202020204" pitchFamily="34" charset="0"/>
              </a:rPr>
              <a:t>with this code:</a:t>
            </a:r>
          </a:p>
          <a:p>
            <a:pPr lvl="2"/>
            <a:r>
              <a:rPr lang="en-US" dirty="0">
                <a:latin typeface="Arial" panose="020B0604020202020204" pitchFamily="34" charset="0"/>
              </a:rPr>
              <a:t>port = "10150"</a:t>
            </a:r>
          </a:p>
          <a:p>
            <a:pPr lvl="1"/>
            <a:r>
              <a:rPr lang="en-US" dirty="0">
                <a:latin typeface="Arial" panose="020B0604020202020204" pitchFamily="34" charset="0"/>
              </a:rPr>
              <a:t>and this line of code:</a:t>
            </a:r>
          </a:p>
          <a:p>
            <a:pPr lvl="2"/>
            <a:r>
              <a:rPr lang="en-US" dirty="0" err="1">
                <a:latin typeface="Arial" panose="020B0604020202020204" pitchFamily="34" charset="0"/>
              </a:rPr>
              <a:t>socket.connect</a:t>
            </a:r>
            <a:r>
              <a:rPr lang="en-US" dirty="0">
                <a:latin typeface="Arial" panose="020B0604020202020204" pitchFamily="34" charset="0"/>
              </a:rPr>
              <a:t>("</a:t>
            </a:r>
            <a:r>
              <a:rPr lang="en-US" dirty="0" err="1">
                <a:latin typeface="Arial" panose="020B0604020202020204" pitchFamily="34" charset="0"/>
              </a:rPr>
              <a:t>tcp</a:t>
            </a:r>
            <a:r>
              <a:rPr lang="en-US" dirty="0">
                <a:latin typeface="Arial" panose="020B0604020202020204" pitchFamily="34" charset="0"/>
              </a:rPr>
              <a:t>://localhost:%s" % port)</a:t>
            </a:r>
          </a:p>
          <a:p>
            <a:pPr lvl="2"/>
            <a:r>
              <a:rPr lang="en-US" dirty="0">
                <a:latin typeface="Arial" panose="020B0604020202020204" pitchFamily="34" charset="0"/>
              </a:rPr>
              <a:t>with this code:</a:t>
            </a:r>
          </a:p>
          <a:p>
            <a:pPr lvl="2"/>
            <a:r>
              <a:rPr lang="en-US" dirty="0" err="1">
                <a:latin typeface="Arial" panose="020B0604020202020204" pitchFamily="34" charset="0"/>
              </a:rPr>
              <a:t>socket.connect</a:t>
            </a:r>
            <a:r>
              <a:rPr lang="en-US" dirty="0">
                <a:latin typeface="Arial" panose="020B0604020202020204" pitchFamily="34" charset="0"/>
              </a:rPr>
              <a:t>("</a:t>
            </a:r>
            <a:r>
              <a:rPr lang="en-US" dirty="0" err="1">
                <a:latin typeface="Arial" panose="020B0604020202020204" pitchFamily="34" charset="0"/>
              </a:rPr>
              <a:t>tcp</a:t>
            </a:r>
            <a:r>
              <a:rPr lang="en-US" dirty="0">
                <a:latin typeface="Arial" panose="020B0604020202020204" pitchFamily="34" charset="0"/>
              </a:rPr>
              <a:t>://6.tcp.eu.ngrok.io:%s" % port)</a:t>
            </a:r>
          </a:p>
          <a:p>
            <a:pPr lvl="1"/>
            <a:r>
              <a:rPr lang="en-US" dirty="0">
                <a:latin typeface="Arial" panose="020B0604020202020204" pitchFamily="34" charset="0"/>
              </a:rPr>
              <a:t>The link/port could change and will only be active till the end of the lab.</a:t>
            </a:r>
          </a:p>
          <a:p>
            <a:pPr lvl="1"/>
            <a:r>
              <a:rPr lang="en-US" dirty="0">
                <a:latin typeface="Arial" panose="020B0604020202020204" pitchFamily="34" charset="0"/>
              </a:rPr>
              <a:t>If you want to create a such link via tunneling:</a:t>
            </a:r>
          </a:p>
          <a:p>
            <a:pPr lvl="1"/>
            <a:r>
              <a:rPr lang="en-US" dirty="0">
                <a:latin typeface="Arial" panose="020B0604020202020204" pitchFamily="34" charset="0"/>
              </a:rPr>
              <a:t>Look into </a:t>
            </a:r>
            <a:r>
              <a:rPr lang="en-US" dirty="0" err="1">
                <a:latin typeface="Arial" panose="020B0604020202020204" pitchFamily="34" charset="0"/>
              </a:rPr>
              <a:t>ngrok</a:t>
            </a:r>
            <a:r>
              <a:rPr lang="en-US" dirty="0">
                <a:latin typeface="Arial" panose="020B0604020202020204" pitchFamily="34" charset="0"/>
              </a:rPr>
              <a:t> and follow this link</a:t>
            </a:r>
          </a:p>
          <a:p>
            <a:pPr lvl="2"/>
            <a:r>
              <a:rPr lang="en-US" dirty="0">
                <a:latin typeface="Arial" panose="020B0604020202020204" pitchFamily="34" charset="0"/>
              </a:rPr>
              <a:t>https://dashboard.ngrok.com/get-started/setup</a:t>
            </a:r>
          </a:p>
          <a:p>
            <a:pPr lvl="2"/>
            <a:endParaRPr lang="en-US" dirty="0"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7357978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D5B86D-E54C-4001-9ED6-8BD7C26DA4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accent1"/>
                </a:solidFill>
                <a:latin typeface="Arial" panose="020B0604020202020204" pitchFamily="34" charset="0"/>
              </a:rPr>
              <a:t>End</a:t>
            </a:r>
          </a:p>
        </p:txBody>
      </p:sp>
    </p:spTree>
    <p:extLst>
      <p:ext uri="{BB962C8B-B14F-4D97-AF65-F5344CB8AC3E}">
        <p14:creationId xmlns:p14="http://schemas.microsoft.com/office/powerpoint/2010/main" val="28510642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F46216B-77A9-411A-B9D3-5023FCB70208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531</Words>
  <Application>Microsoft Office PowerPoint</Application>
  <PresentationFormat>Widescreen</PresentationFormat>
  <Paragraphs>53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Arial</vt:lpstr>
      <vt:lpstr>Calibri</vt:lpstr>
      <vt:lpstr>Calibri (Body)</vt:lpstr>
      <vt:lpstr>Calibri Light</vt:lpstr>
      <vt:lpstr>Google Sans</vt:lpstr>
      <vt:lpstr>Office Theme</vt:lpstr>
      <vt:lpstr>Heuristics</vt:lpstr>
      <vt:lpstr>Today’s Lab</vt:lpstr>
      <vt:lpstr>Project related announcements</vt:lpstr>
      <vt:lpstr>Project related announcements – contd.</vt:lpstr>
      <vt:lpstr>Remaining labs announcements</vt:lpstr>
      <vt:lpstr>In-lab bot battle</vt:lpstr>
      <vt:lpstr>End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2023-01-05T17:42:25Z</dcterms:created>
  <dcterms:modified xsi:type="dcterms:W3CDTF">2023-01-17T10:39:58Z</dcterms:modified>
</cp:coreProperties>
</file>